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5" r:id="rId1"/>
    <p:sldMasterId id="2147483697" r:id="rId2"/>
    <p:sldMasterId id="2147483683" r:id="rId3"/>
  </p:sldMasterIdLst>
  <p:notesMasterIdLst>
    <p:notesMasterId r:id="rId20"/>
  </p:notesMasterIdLst>
  <p:handoutMasterIdLst>
    <p:handoutMasterId r:id="rId21"/>
  </p:handoutMasterIdLst>
  <p:sldIdLst>
    <p:sldId id="307" r:id="rId4"/>
    <p:sldId id="306" r:id="rId5"/>
    <p:sldId id="308" r:id="rId6"/>
    <p:sldId id="311" r:id="rId7"/>
    <p:sldId id="310" r:id="rId8"/>
    <p:sldId id="312" r:id="rId9"/>
    <p:sldId id="313" r:id="rId10"/>
    <p:sldId id="314" r:id="rId11"/>
    <p:sldId id="296" r:id="rId12"/>
    <p:sldId id="280" r:id="rId13"/>
    <p:sldId id="318" r:id="rId14"/>
    <p:sldId id="319" r:id="rId15"/>
    <p:sldId id="320" r:id="rId16"/>
    <p:sldId id="315" r:id="rId17"/>
    <p:sldId id="316" r:id="rId18"/>
    <p:sldId id="317" r:id="rId19"/>
  </p:sldIdLst>
  <p:sldSz cx="12192000" cy="6858000"/>
  <p:notesSz cx="6858000" cy="9144000"/>
  <p:embeddedFontLst>
    <p:embeddedFont>
      <p:font typeface="Roboto" panose="02000000000000000000" pitchFamily="2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76"/>
    <a:srgbClr val="FF640F"/>
    <a:srgbClr val="DCCC6A"/>
    <a:srgbClr val="54585A"/>
    <a:srgbClr val="FFCC00"/>
    <a:srgbClr val="F9F6E5"/>
    <a:srgbClr val="B3A369"/>
    <a:srgbClr val="6D6137"/>
    <a:srgbClr val="003057"/>
    <a:srgbClr val="D6D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89" autoAdjust="0"/>
    <p:restoredTop sz="96203"/>
  </p:normalViewPr>
  <p:slideViewPr>
    <p:cSldViewPr snapToGrid="0" snapToObjects="1">
      <p:cViewPr varScale="1">
        <p:scale>
          <a:sx n="103" d="100"/>
          <a:sy n="103" d="100"/>
        </p:scale>
        <p:origin x="200" y="52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F74863-2822-994C-822D-B4A7C1ED368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32463D2-ECF9-AB40-8557-E6E108FF72A1}">
      <dgm:prSet/>
      <dgm:spPr/>
      <dgm:t>
        <a:bodyPr/>
        <a:lstStyle/>
        <a:p>
          <a:r>
            <a:rPr lang="en-US" b="0"/>
            <a:t>Explored the core principles of physics-informed robotics.</a:t>
          </a:r>
          <a:endParaRPr lang="en-US"/>
        </a:p>
      </dgm:t>
    </dgm:pt>
    <dgm:pt modelId="{5A1980CC-E265-6545-B4F1-241BB45229F4}" type="parTrans" cxnId="{9B0D55D3-4C60-3E43-92F1-7CF418AFA974}">
      <dgm:prSet/>
      <dgm:spPr/>
      <dgm:t>
        <a:bodyPr/>
        <a:lstStyle/>
        <a:p>
          <a:endParaRPr lang="en-US"/>
        </a:p>
      </dgm:t>
    </dgm:pt>
    <dgm:pt modelId="{404628AE-D3A6-F643-8A80-9A6761A6D477}" type="sibTrans" cxnId="{9B0D55D3-4C60-3E43-92F1-7CF418AFA974}">
      <dgm:prSet/>
      <dgm:spPr/>
      <dgm:t>
        <a:bodyPr/>
        <a:lstStyle/>
        <a:p>
          <a:endParaRPr lang="en-US"/>
        </a:p>
      </dgm:t>
    </dgm:pt>
    <dgm:pt modelId="{D6B354EA-D6DF-3243-9A08-DC6233AD820D}">
      <dgm:prSet/>
      <dgm:spPr/>
      <dgm:t>
        <a:bodyPr/>
        <a:lstStyle/>
        <a:p>
          <a:r>
            <a:rPr lang="en-US" b="0"/>
            <a:t>Constructed our first functional 3-link swimmer, understanding fundamental mechanics. </a:t>
          </a:r>
          <a:endParaRPr lang="en-US"/>
        </a:p>
      </dgm:t>
    </dgm:pt>
    <dgm:pt modelId="{DB5AC923-3B76-C94A-9A2F-81BAE59C02D6}" type="parTrans" cxnId="{E0615DC3-A090-F540-8591-14C0D0E1FB42}">
      <dgm:prSet/>
      <dgm:spPr/>
      <dgm:t>
        <a:bodyPr/>
        <a:lstStyle/>
        <a:p>
          <a:endParaRPr lang="en-US"/>
        </a:p>
      </dgm:t>
    </dgm:pt>
    <dgm:pt modelId="{5CD67B79-E052-F44E-9DC2-11D17E04272C}" type="sibTrans" cxnId="{E0615DC3-A090-F540-8591-14C0D0E1FB42}">
      <dgm:prSet/>
      <dgm:spPr/>
      <dgm:t>
        <a:bodyPr/>
        <a:lstStyle/>
        <a:p>
          <a:endParaRPr lang="en-US"/>
        </a:p>
      </dgm:t>
    </dgm:pt>
    <dgm:pt modelId="{3A5442FA-072A-D94E-B082-C5EEA6C2D9BB}">
      <dgm:prSet/>
      <dgm:spPr/>
      <dgm:t>
        <a:bodyPr/>
        <a:lstStyle/>
        <a:p>
          <a:r>
            <a:rPr lang="en-US" b="1"/>
            <a:t>Key Takeaway:</a:t>
          </a:r>
          <a:r>
            <a:rPr lang="en-US" b="0"/>
            <a:t> Arduino Programming, How physics dictates robotic design and initial locomotion.</a:t>
          </a:r>
          <a:endParaRPr lang="en-US"/>
        </a:p>
      </dgm:t>
    </dgm:pt>
    <dgm:pt modelId="{65246B64-7EF7-9B43-B851-CBB70FA94997}" type="parTrans" cxnId="{F1075E5F-58EB-2D4D-A69A-73E5E93E67A6}">
      <dgm:prSet/>
      <dgm:spPr/>
      <dgm:t>
        <a:bodyPr/>
        <a:lstStyle/>
        <a:p>
          <a:endParaRPr lang="en-US"/>
        </a:p>
      </dgm:t>
    </dgm:pt>
    <dgm:pt modelId="{0EC23690-D490-604A-8AD4-EC7CC862A79B}" type="sibTrans" cxnId="{F1075E5F-58EB-2D4D-A69A-73E5E93E67A6}">
      <dgm:prSet/>
      <dgm:spPr/>
      <dgm:t>
        <a:bodyPr/>
        <a:lstStyle/>
        <a:p>
          <a:endParaRPr lang="en-US"/>
        </a:p>
      </dgm:t>
    </dgm:pt>
    <dgm:pt modelId="{6D593014-B5A5-B949-B984-8407CFBF9CCB}">
      <dgm:prSet/>
      <dgm:spPr/>
      <dgm:t>
        <a:bodyPr/>
        <a:lstStyle/>
        <a:p>
          <a:r>
            <a:rPr lang="en-US" b="1"/>
            <a:t>Day 2: Modeling the Motion</a:t>
          </a:r>
          <a:endParaRPr lang="en-US"/>
        </a:p>
      </dgm:t>
    </dgm:pt>
    <dgm:pt modelId="{B2B1C562-AB0B-D346-84BE-2C11BC1C2F14}" type="parTrans" cxnId="{46987447-3D58-4941-8CBA-E4DEF1F1EE0D}">
      <dgm:prSet/>
      <dgm:spPr/>
      <dgm:t>
        <a:bodyPr/>
        <a:lstStyle/>
        <a:p>
          <a:endParaRPr lang="en-US"/>
        </a:p>
      </dgm:t>
    </dgm:pt>
    <dgm:pt modelId="{E36878A9-3590-4D44-8810-FEB56B51BBAC}" type="sibTrans" cxnId="{46987447-3D58-4941-8CBA-E4DEF1F1EE0D}">
      <dgm:prSet/>
      <dgm:spPr/>
      <dgm:t>
        <a:bodyPr/>
        <a:lstStyle/>
        <a:p>
          <a:endParaRPr lang="en-US"/>
        </a:p>
      </dgm:t>
    </dgm:pt>
    <dgm:pt modelId="{78474A1C-1FCD-1D41-801C-7D5EE29BB745}">
      <dgm:prSet/>
      <dgm:spPr/>
      <dgm:t>
        <a:bodyPr/>
        <a:lstStyle/>
        <a:p>
          <a:r>
            <a:rPr lang="en-US" b="0"/>
            <a:t>Learned advanced modeling techniques for multi-link swimmers.</a:t>
          </a:r>
          <a:endParaRPr lang="en-US"/>
        </a:p>
      </dgm:t>
    </dgm:pt>
    <dgm:pt modelId="{3D97CD33-3016-D141-B4DA-413A2C034695}" type="parTrans" cxnId="{EE37E360-87AC-314A-8F5D-C9FFABC708AD}">
      <dgm:prSet/>
      <dgm:spPr/>
      <dgm:t>
        <a:bodyPr/>
        <a:lstStyle/>
        <a:p>
          <a:endParaRPr lang="en-US"/>
        </a:p>
      </dgm:t>
    </dgm:pt>
    <dgm:pt modelId="{C0915C0F-1D14-F74B-B1B9-1602C5DAD507}" type="sibTrans" cxnId="{EE37E360-87AC-314A-8F5D-C9FFABC708AD}">
      <dgm:prSet/>
      <dgm:spPr/>
      <dgm:t>
        <a:bodyPr/>
        <a:lstStyle/>
        <a:p>
          <a:endParaRPr lang="en-US"/>
        </a:p>
      </dgm:t>
    </dgm:pt>
    <dgm:pt modelId="{967570B3-C0D8-224F-8CEB-831755CE6945}">
      <dgm:prSet/>
      <dgm:spPr/>
      <dgm:t>
        <a:bodyPr/>
        <a:lstStyle/>
        <a:p>
          <a:r>
            <a:rPr lang="en-US" b="0"/>
            <a:t>Explored the computational framework for simulating complex robotic movements.</a:t>
          </a:r>
          <a:endParaRPr lang="en-US"/>
        </a:p>
      </dgm:t>
    </dgm:pt>
    <dgm:pt modelId="{D6F31331-2049-674D-BDD9-5CA9122D2497}" type="parTrans" cxnId="{620D30E9-3ECF-274E-A72E-0BB78AAC6C17}">
      <dgm:prSet/>
      <dgm:spPr/>
      <dgm:t>
        <a:bodyPr/>
        <a:lstStyle/>
        <a:p>
          <a:endParaRPr lang="en-US"/>
        </a:p>
      </dgm:t>
    </dgm:pt>
    <dgm:pt modelId="{CB79C5FC-A574-1940-84A4-203CB0CE1DAC}" type="sibTrans" cxnId="{620D30E9-3ECF-274E-A72E-0BB78AAC6C17}">
      <dgm:prSet/>
      <dgm:spPr/>
      <dgm:t>
        <a:bodyPr/>
        <a:lstStyle/>
        <a:p>
          <a:endParaRPr lang="en-US"/>
        </a:p>
      </dgm:t>
    </dgm:pt>
    <dgm:pt modelId="{E9327F29-0B6A-3B41-91EA-A5DBFF39F689}">
      <dgm:prSet/>
      <dgm:spPr/>
      <dgm:t>
        <a:bodyPr/>
        <a:lstStyle/>
        <a:p>
          <a:r>
            <a:rPr lang="en-US" b="1"/>
            <a:t>Key Takeaway:</a:t>
          </a:r>
          <a:r>
            <a:rPr lang="en-US" b="0"/>
            <a:t> Translating physical systems into robust digital models for analysis and prediction.</a:t>
          </a:r>
          <a:endParaRPr lang="en-US"/>
        </a:p>
      </dgm:t>
    </dgm:pt>
    <dgm:pt modelId="{D58589F1-E768-D04F-888A-5AB359198EB8}" type="parTrans" cxnId="{5DD622D2-3839-6A40-A4DF-FBEBC4F33658}">
      <dgm:prSet/>
      <dgm:spPr/>
      <dgm:t>
        <a:bodyPr/>
        <a:lstStyle/>
        <a:p>
          <a:endParaRPr lang="en-US"/>
        </a:p>
      </dgm:t>
    </dgm:pt>
    <dgm:pt modelId="{B9FCB534-3AEA-F245-A513-4B3740309A0F}" type="sibTrans" cxnId="{5DD622D2-3839-6A40-A4DF-FBEBC4F33658}">
      <dgm:prSet/>
      <dgm:spPr/>
      <dgm:t>
        <a:bodyPr/>
        <a:lstStyle/>
        <a:p>
          <a:endParaRPr lang="en-US"/>
        </a:p>
      </dgm:t>
    </dgm:pt>
    <dgm:pt modelId="{C0EEB158-71AA-434D-B0DB-55594C7293EA}">
      <dgm:prSet/>
      <dgm:spPr/>
      <dgm:t>
        <a:bodyPr/>
        <a:lstStyle/>
        <a:p>
          <a:r>
            <a:rPr lang="en-US" b="1"/>
            <a:t>Day 3: Innovate &amp; Implement</a:t>
          </a:r>
          <a:endParaRPr lang="en-US"/>
        </a:p>
      </dgm:t>
    </dgm:pt>
    <dgm:pt modelId="{E9DFA42B-91B0-6F41-AD1F-596CF4FF12ED}" type="parTrans" cxnId="{10B6C18B-DF57-8447-9921-2B899C83CADB}">
      <dgm:prSet/>
      <dgm:spPr/>
      <dgm:t>
        <a:bodyPr/>
        <a:lstStyle/>
        <a:p>
          <a:endParaRPr lang="en-US"/>
        </a:p>
      </dgm:t>
    </dgm:pt>
    <dgm:pt modelId="{E6402D2C-9C7F-4F4B-89A3-012EBC364DC3}" type="sibTrans" cxnId="{10B6C18B-DF57-8447-9921-2B899C83CADB}">
      <dgm:prSet/>
      <dgm:spPr/>
      <dgm:t>
        <a:bodyPr/>
        <a:lstStyle/>
        <a:p>
          <a:endParaRPr lang="en-US"/>
        </a:p>
      </dgm:t>
    </dgm:pt>
    <dgm:pt modelId="{7A6131E8-4BAF-1744-89FA-3C9CB301A360}">
      <dgm:prSet/>
      <dgm:spPr/>
      <dgm:t>
        <a:bodyPr/>
        <a:lstStyle/>
        <a:p>
          <a:r>
            <a:rPr lang="en-US" b="0"/>
            <a:t>Pitched and refined our unique robophysics project ideas.</a:t>
          </a:r>
          <a:endParaRPr lang="en-US"/>
        </a:p>
      </dgm:t>
    </dgm:pt>
    <dgm:pt modelId="{4693B1D2-FFC7-9547-A26F-922D4A2FEF6A}" type="parTrans" cxnId="{50FCCC57-775F-D440-BEE5-35ACDB61BAB1}">
      <dgm:prSet/>
      <dgm:spPr/>
      <dgm:t>
        <a:bodyPr/>
        <a:lstStyle/>
        <a:p>
          <a:endParaRPr lang="en-US"/>
        </a:p>
      </dgm:t>
    </dgm:pt>
    <dgm:pt modelId="{88AC5114-3962-E943-9CFC-FE08551B261C}" type="sibTrans" cxnId="{50FCCC57-775F-D440-BEE5-35ACDB61BAB1}">
      <dgm:prSet/>
      <dgm:spPr/>
      <dgm:t>
        <a:bodyPr/>
        <a:lstStyle/>
        <a:p>
          <a:endParaRPr lang="en-US"/>
        </a:p>
      </dgm:t>
    </dgm:pt>
    <dgm:pt modelId="{E3A0A124-531E-C14A-9E95-6EBA749D6D2F}">
      <dgm:prSet/>
      <dgm:spPr/>
      <dgm:t>
        <a:bodyPr/>
        <a:lstStyle/>
        <a:p>
          <a:r>
            <a:rPr lang="en-US" b="0"/>
            <a:t>Began active work on individual and group projects, applying learned principles.</a:t>
          </a:r>
          <a:endParaRPr lang="en-US"/>
        </a:p>
      </dgm:t>
    </dgm:pt>
    <dgm:pt modelId="{83815F7B-8242-304C-BF05-819468BE22AF}" type="parTrans" cxnId="{973C677F-5F0C-A24D-86BC-7AD080832865}">
      <dgm:prSet/>
      <dgm:spPr/>
      <dgm:t>
        <a:bodyPr/>
        <a:lstStyle/>
        <a:p>
          <a:endParaRPr lang="en-US"/>
        </a:p>
      </dgm:t>
    </dgm:pt>
    <dgm:pt modelId="{B2586BB4-21A3-E54D-BF76-160FFEA5DD76}" type="sibTrans" cxnId="{973C677F-5F0C-A24D-86BC-7AD080832865}">
      <dgm:prSet/>
      <dgm:spPr/>
      <dgm:t>
        <a:bodyPr/>
        <a:lstStyle/>
        <a:p>
          <a:endParaRPr lang="en-US"/>
        </a:p>
      </dgm:t>
    </dgm:pt>
    <dgm:pt modelId="{1DCF5B8A-0B66-544B-86FB-2466FA278FFB}">
      <dgm:prSet/>
      <dgm:spPr/>
      <dgm:t>
        <a:bodyPr/>
        <a:lstStyle/>
        <a:p>
          <a:r>
            <a:rPr lang="en-US" b="1"/>
            <a:t>Key Takeaway: </a:t>
          </a:r>
          <a:r>
            <a:rPr lang="en-US" b="0"/>
            <a:t>Comprehension of the underlying principles through Hands-on work.</a:t>
          </a:r>
          <a:endParaRPr lang="en-US"/>
        </a:p>
      </dgm:t>
    </dgm:pt>
    <dgm:pt modelId="{A61BE0A1-6549-C744-A21C-4616DD224B75}" type="parTrans" cxnId="{DF8D8ECC-8207-164B-9442-A2EC7E142E90}">
      <dgm:prSet/>
      <dgm:spPr/>
      <dgm:t>
        <a:bodyPr/>
        <a:lstStyle/>
        <a:p>
          <a:endParaRPr lang="en-US"/>
        </a:p>
      </dgm:t>
    </dgm:pt>
    <dgm:pt modelId="{6D16C8BA-3777-3D4C-A877-32FAA088A1BF}" type="sibTrans" cxnId="{DF8D8ECC-8207-164B-9442-A2EC7E142E90}">
      <dgm:prSet/>
      <dgm:spPr/>
      <dgm:t>
        <a:bodyPr/>
        <a:lstStyle/>
        <a:p>
          <a:endParaRPr lang="en-US"/>
        </a:p>
      </dgm:t>
    </dgm:pt>
    <dgm:pt modelId="{7B12CC32-1ED1-9240-B05F-2260C26B7648}">
      <dgm:prSet/>
      <dgm:spPr/>
      <dgm:t>
        <a:bodyPr/>
        <a:lstStyle/>
        <a:p>
          <a:r>
            <a:rPr lang="en-US" b="1"/>
            <a:t>Day 1: Foundations &amp; First Forms</a:t>
          </a:r>
          <a:endParaRPr lang="en-US"/>
        </a:p>
      </dgm:t>
    </dgm:pt>
    <dgm:pt modelId="{7076C59E-15FB-A945-90C8-1063FE94D331}" type="sibTrans" cxnId="{4BAB2829-9630-8445-8216-D5F4627972B5}">
      <dgm:prSet/>
      <dgm:spPr/>
      <dgm:t>
        <a:bodyPr/>
        <a:lstStyle/>
        <a:p>
          <a:endParaRPr lang="en-US"/>
        </a:p>
      </dgm:t>
    </dgm:pt>
    <dgm:pt modelId="{79743E14-E2FE-B543-845F-FC662B3E7896}" type="parTrans" cxnId="{4BAB2829-9630-8445-8216-D5F4627972B5}">
      <dgm:prSet/>
      <dgm:spPr/>
      <dgm:t>
        <a:bodyPr/>
        <a:lstStyle/>
        <a:p>
          <a:endParaRPr lang="en-US"/>
        </a:p>
      </dgm:t>
    </dgm:pt>
    <dgm:pt modelId="{936BD69B-EC4D-584C-89D2-6070D9D15E05}" type="pres">
      <dgm:prSet presAssocID="{C5F74863-2822-994C-822D-B4A7C1ED3688}" presName="linear" presStyleCnt="0">
        <dgm:presLayoutVars>
          <dgm:animLvl val="lvl"/>
          <dgm:resizeHandles val="exact"/>
        </dgm:presLayoutVars>
      </dgm:prSet>
      <dgm:spPr/>
    </dgm:pt>
    <dgm:pt modelId="{98B1DB3F-F4F0-DF4A-A644-1238079AD2DA}" type="pres">
      <dgm:prSet presAssocID="{7B12CC32-1ED1-9240-B05F-2260C26B764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70C6895-8D07-114B-9A29-ED98DB467902}" type="pres">
      <dgm:prSet presAssocID="{7B12CC32-1ED1-9240-B05F-2260C26B7648}" presName="childText" presStyleLbl="revTx" presStyleIdx="0" presStyleCnt="3">
        <dgm:presLayoutVars>
          <dgm:bulletEnabled val="1"/>
        </dgm:presLayoutVars>
      </dgm:prSet>
      <dgm:spPr/>
    </dgm:pt>
    <dgm:pt modelId="{5B189878-536D-D949-A224-4CF716390DCD}" type="pres">
      <dgm:prSet presAssocID="{6D593014-B5A5-B949-B984-8407CFBF9CC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7668471-AE88-694D-ADB3-A9C3EBDBB5E0}" type="pres">
      <dgm:prSet presAssocID="{6D593014-B5A5-B949-B984-8407CFBF9CCB}" presName="childText" presStyleLbl="revTx" presStyleIdx="1" presStyleCnt="3">
        <dgm:presLayoutVars>
          <dgm:bulletEnabled val="1"/>
        </dgm:presLayoutVars>
      </dgm:prSet>
      <dgm:spPr/>
    </dgm:pt>
    <dgm:pt modelId="{6841C5D0-ADF2-5A47-9AE1-1DC970FFFB8C}" type="pres">
      <dgm:prSet presAssocID="{C0EEB158-71AA-434D-B0DB-55594C7293E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6FAFAF3-0CC8-A44C-965F-DD25F3680DFD}" type="pres">
      <dgm:prSet presAssocID="{C0EEB158-71AA-434D-B0DB-55594C7293EA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4BAB2829-9630-8445-8216-D5F4627972B5}" srcId="{C5F74863-2822-994C-822D-B4A7C1ED3688}" destId="{7B12CC32-1ED1-9240-B05F-2260C26B7648}" srcOrd="0" destOrd="0" parTransId="{79743E14-E2FE-B543-845F-FC662B3E7896}" sibTransId="{7076C59E-15FB-A945-90C8-1063FE94D331}"/>
    <dgm:cxn modelId="{9CF04338-CFF9-6A44-935D-C63B7BA5C262}" type="presOf" srcId="{7B12CC32-1ED1-9240-B05F-2260C26B7648}" destId="{98B1DB3F-F4F0-DF4A-A644-1238079AD2DA}" srcOrd="0" destOrd="0" presId="urn:microsoft.com/office/officeart/2005/8/layout/vList2"/>
    <dgm:cxn modelId="{46987447-3D58-4941-8CBA-E4DEF1F1EE0D}" srcId="{C5F74863-2822-994C-822D-B4A7C1ED3688}" destId="{6D593014-B5A5-B949-B984-8407CFBF9CCB}" srcOrd="1" destOrd="0" parTransId="{B2B1C562-AB0B-D346-84BE-2C11BC1C2F14}" sibTransId="{E36878A9-3590-4D44-8810-FEB56B51BBAC}"/>
    <dgm:cxn modelId="{50FCCC57-775F-D440-BEE5-35ACDB61BAB1}" srcId="{C0EEB158-71AA-434D-B0DB-55594C7293EA}" destId="{7A6131E8-4BAF-1744-89FA-3C9CB301A360}" srcOrd="0" destOrd="0" parTransId="{4693B1D2-FFC7-9547-A26F-922D4A2FEF6A}" sibTransId="{88AC5114-3962-E943-9CFC-FE08551B261C}"/>
    <dgm:cxn modelId="{F1075E5F-58EB-2D4D-A69A-73E5E93E67A6}" srcId="{7B12CC32-1ED1-9240-B05F-2260C26B7648}" destId="{3A5442FA-072A-D94E-B082-C5EEA6C2D9BB}" srcOrd="2" destOrd="0" parTransId="{65246B64-7EF7-9B43-B851-CBB70FA94997}" sibTransId="{0EC23690-D490-604A-8AD4-EC7CC862A79B}"/>
    <dgm:cxn modelId="{EE37E360-87AC-314A-8F5D-C9FFABC708AD}" srcId="{6D593014-B5A5-B949-B984-8407CFBF9CCB}" destId="{78474A1C-1FCD-1D41-801C-7D5EE29BB745}" srcOrd="0" destOrd="0" parTransId="{3D97CD33-3016-D141-B4DA-413A2C034695}" sibTransId="{C0915C0F-1D14-F74B-B1B9-1602C5DAD507}"/>
    <dgm:cxn modelId="{1314D06C-C62B-F645-855C-6D6732CBBFD5}" type="presOf" srcId="{967570B3-C0D8-224F-8CEB-831755CE6945}" destId="{27668471-AE88-694D-ADB3-A9C3EBDBB5E0}" srcOrd="0" destOrd="1" presId="urn:microsoft.com/office/officeart/2005/8/layout/vList2"/>
    <dgm:cxn modelId="{973C677F-5F0C-A24D-86BC-7AD080832865}" srcId="{C0EEB158-71AA-434D-B0DB-55594C7293EA}" destId="{E3A0A124-531E-C14A-9E95-6EBA749D6D2F}" srcOrd="1" destOrd="0" parTransId="{83815F7B-8242-304C-BF05-819468BE22AF}" sibTransId="{B2586BB4-21A3-E54D-BF76-160FFEA5DD76}"/>
    <dgm:cxn modelId="{309EE687-8963-C146-A037-12D1FC30916B}" type="presOf" srcId="{1DCF5B8A-0B66-544B-86FB-2466FA278FFB}" destId="{86FAFAF3-0CC8-A44C-965F-DD25F3680DFD}" srcOrd="0" destOrd="2" presId="urn:microsoft.com/office/officeart/2005/8/layout/vList2"/>
    <dgm:cxn modelId="{10B6C18B-DF57-8447-9921-2B899C83CADB}" srcId="{C5F74863-2822-994C-822D-B4A7C1ED3688}" destId="{C0EEB158-71AA-434D-B0DB-55594C7293EA}" srcOrd="2" destOrd="0" parTransId="{E9DFA42B-91B0-6F41-AD1F-596CF4FF12ED}" sibTransId="{E6402D2C-9C7F-4F4B-89A3-012EBC364DC3}"/>
    <dgm:cxn modelId="{678E3C8C-E00D-234F-AAA9-C61B5A833AAF}" type="presOf" srcId="{E3A0A124-531E-C14A-9E95-6EBA749D6D2F}" destId="{86FAFAF3-0CC8-A44C-965F-DD25F3680DFD}" srcOrd="0" destOrd="1" presId="urn:microsoft.com/office/officeart/2005/8/layout/vList2"/>
    <dgm:cxn modelId="{5E95D791-AE32-6640-8519-C92A9AAF6F6E}" type="presOf" srcId="{6D593014-B5A5-B949-B984-8407CFBF9CCB}" destId="{5B189878-536D-D949-A224-4CF716390DCD}" srcOrd="0" destOrd="0" presId="urn:microsoft.com/office/officeart/2005/8/layout/vList2"/>
    <dgm:cxn modelId="{9398DBB2-FCA9-6C4C-BF5F-13C11C9E4A11}" type="presOf" srcId="{3A5442FA-072A-D94E-B082-C5EEA6C2D9BB}" destId="{C70C6895-8D07-114B-9A29-ED98DB467902}" srcOrd="0" destOrd="2" presId="urn:microsoft.com/office/officeart/2005/8/layout/vList2"/>
    <dgm:cxn modelId="{CFAC4AB4-9FC3-354F-94E5-806881251338}" type="presOf" srcId="{E9327F29-0B6A-3B41-91EA-A5DBFF39F689}" destId="{27668471-AE88-694D-ADB3-A9C3EBDBB5E0}" srcOrd="0" destOrd="2" presId="urn:microsoft.com/office/officeart/2005/8/layout/vList2"/>
    <dgm:cxn modelId="{2D2ED9BB-E99E-3541-8EF6-B24D3790BA05}" type="presOf" srcId="{D6B354EA-D6DF-3243-9A08-DC6233AD820D}" destId="{C70C6895-8D07-114B-9A29-ED98DB467902}" srcOrd="0" destOrd="1" presId="urn:microsoft.com/office/officeart/2005/8/layout/vList2"/>
    <dgm:cxn modelId="{350EA7C1-4D7B-5249-8BDD-B3E6058CBCF8}" type="presOf" srcId="{C5F74863-2822-994C-822D-B4A7C1ED3688}" destId="{936BD69B-EC4D-584C-89D2-6070D9D15E05}" srcOrd="0" destOrd="0" presId="urn:microsoft.com/office/officeart/2005/8/layout/vList2"/>
    <dgm:cxn modelId="{E0615DC3-A090-F540-8591-14C0D0E1FB42}" srcId="{7B12CC32-1ED1-9240-B05F-2260C26B7648}" destId="{D6B354EA-D6DF-3243-9A08-DC6233AD820D}" srcOrd="1" destOrd="0" parTransId="{DB5AC923-3B76-C94A-9A2F-81BAE59C02D6}" sibTransId="{5CD67B79-E052-F44E-9DC2-11D17E04272C}"/>
    <dgm:cxn modelId="{032EAAC6-9B75-CD45-8A18-996CE53F4217}" type="presOf" srcId="{78474A1C-1FCD-1D41-801C-7D5EE29BB745}" destId="{27668471-AE88-694D-ADB3-A9C3EBDBB5E0}" srcOrd="0" destOrd="0" presId="urn:microsoft.com/office/officeart/2005/8/layout/vList2"/>
    <dgm:cxn modelId="{DF8D8ECC-8207-164B-9442-A2EC7E142E90}" srcId="{C0EEB158-71AA-434D-B0DB-55594C7293EA}" destId="{1DCF5B8A-0B66-544B-86FB-2466FA278FFB}" srcOrd="2" destOrd="0" parTransId="{A61BE0A1-6549-C744-A21C-4616DD224B75}" sibTransId="{6D16C8BA-3777-3D4C-A877-32FAA088A1BF}"/>
    <dgm:cxn modelId="{5DD622D2-3839-6A40-A4DF-FBEBC4F33658}" srcId="{6D593014-B5A5-B949-B984-8407CFBF9CCB}" destId="{E9327F29-0B6A-3B41-91EA-A5DBFF39F689}" srcOrd="2" destOrd="0" parTransId="{D58589F1-E768-D04F-888A-5AB359198EB8}" sibTransId="{B9FCB534-3AEA-F245-A513-4B3740309A0F}"/>
    <dgm:cxn modelId="{9B0D55D3-4C60-3E43-92F1-7CF418AFA974}" srcId="{7B12CC32-1ED1-9240-B05F-2260C26B7648}" destId="{532463D2-ECF9-AB40-8557-E6E108FF72A1}" srcOrd="0" destOrd="0" parTransId="{5A1980CC-E265-6545-B4F1-241BB45229F4}" sibTransId="{404628AE-D3A6-F643-8A80-9A6761A6D477}"/>
    <dgm:cxn modelId="{3175F7D4-419A-1046-92F7-572D3A3A75A5}" type="presOf" srcId="{C0EEB158-71AA-434D-B0DB-55594C7293EA}" destId="{6841C5D0-ADF2-5A47-9AE1-1DC970FFFB8C}" srcOrd="0" destOrd="0" presId="urn:microsoft.com/office/officeart/2005/8/layout/vList2"/>
    <dgm:cxn modelId="{217BE6DD-BEE2-A84D-A5B2-348E58496EB6}" type="presOf" srcId="{7A6131E8-4BAF-1744-89FA-3C9CB301A360}" destId="{86FAFAF3-0CC8-A44C-965F-DD25F3680DFD}" srcOrd="0" destOrd="0" presId="urn:microsoft.com/office/officeart/2005/8/layout/vList2"/>
    <dgm:cxn modelId="{620D30E9-3ECF-274E-A72E-0BB78AAC6C17}" srcId="{6D593014-B5A5-B949-B984-8407CFBF9CCB}" destId="{967570B3-C0D8-224F-8CEB-831755CE6945}" srcOrd="1" destOrd="0" parTransId="{D6F31331-2049-674D-BDD9-5CA9122D2497}" sibTransId="{CB79C5FC-A574-1940-84A4-203CB0CE1DAC}"/>
    <dgm:cxn modelId="{F63F23F4-86AF-CA46-82FD-6216A1131D87}" type="presOf" srcId="{532463D2-ECF9-AB40-8557-E6E108FF72A1}" destId="{C70C6895-8D07-114B-9A29-ED98DB467902}" srcOrd="0" destOrd="0" presId="urn:microsoft.com/office/officeart/2005/8/layout/vList2"/>
    <dgm:cxn modelId="{06FEFEC7-9C28-BE4B-9002-EF2B334C73D8}" type="presParOf" srcId="{936BD69B-EC4D-584C-89D2-6070D9D15E05}" destId="{98B1DB3F-F4F0-DF4A-A644-1238079AD2DA}" srcOrd="0" destOrd="0" presId="urn:microsoft.com/office/officeart/2005/8/layout/vList2"/>
    <dgm:cxn modelId="{07CF8C2E-7D87-BD4E-AE15-8B3294BB6B7B}" type="presParOf" srcId="{936BD69B-EC4D-584C-89D2-6070D9D15E05}" destId="{C70C6895-8D07-114B-9A29-ED98DB467902}" srcOrd="1" destOrd="0" presId="urn:microsoft.com/office/officeart/2005/8/layout/vList2"/>
    <dgm:cxn modelId="{537FB5FE-0981-3147-BA66-8942636638BE}" type="presParOf" srcId="{936BD69B-EC4D-584C-89D2-6070D9D15E05}" destId="{5B189878-536D-D949-A224-4CF716390DCD}" srcOrd="2" destOrd="0" presId="urn:microsoft.com/office/officeart/2005/8/layout/vList2"/>
    <dgm:cxn modelId="{5A0E49EA-8E54-2A4F-9EBB-BD0501D66067}" type="presParOf" srcId="{936BD69B-EC4D-584C-89D2-6070D9D15E05}" destId="{27668471-AE88-694D-ADB3-A9C3EBDBB5E0}" srcOrd="3" destOrd="0" presId="urn:microsoft.com/office/officeart/2005/8/layout/vList2"/>
    <dgm:cxn modelId="{7E594AA5-36AB-BB4B-8C9F-1B5845CAB48A}" type="presParOf" srcId="{936BD69B-EC4D-584C-89D2-6070D9D15E05}" destId="{6841C5D0-ADF2-5A47-9AE1-1DC970FFFB8C}" srcOrd="4" destOrd="0" presId="urn:microsoft.com/office/officeart/2005/8/layout/vList2"/>
    <dgm:cxn modelId="{D480A1B6-109A-2140-B70A-845B9291C0F1}" type="presParOf" srcId="{936BD69B-EC4D-584C-89D2-6070D9D15E05}" destId="{86FAFAF3-0CC8-A44C-965F-DD25F3680DF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1DB3F-F4F0-DF4A-A644-1238079AD2DA}">
      <dsp:nvSpPr>
        <dsp:cNvPr id="0" name=""/>
        <dsp:cNvSpPr/>
      </dsp:nvSpPr>
      <dsp:spPr>
        <a:xfrm>
          <a:off x="0" y="93420"/>
          <a:ext cx="114300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Day 1: Foundations &amp; First Forms</a:t>
          </a:r>
          <a:endParaRPr lang="en-US" sz="2400" kern="1200"/>
        </a:p>
      </dsp:txBody>
      <dsp:txXfrm>
        <a:off x="27415" y="120835"/>
        <a:ext cx="11375170" cy="506769"/>
      </dsp:txXfrm>
    </dsp:sp>
    <dsp:sp modelId="{C70C6895-8D07-114B-9A29-ED98DB467902}">
      <dsp:nvSpPr>
        <dsp:cNvPr id="0" name=""/>
        <dsp:cNvSpPr/>
      </dsp:nvSpPr>
      <dsp:spPr>
        <a:xfrm>
          <a:off x="0" y="655020"/>
          <a:ext cx="11430000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90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kern="1200"/>
            <a:t>Explored the core principles of physics-informed robotics.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kern="1200"/>
            <a:t>Constructed our first functional 3-link swimmer, understanding fundamental mechanics. 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1" kern="1200"/>
            <a:t>Key Takeaway:</a:t>
          </a:r>
          <a:r>
            <a:rPr lang="en-US" sz="1900" b="0" kern="1200"/>
            <a:t> Arduino Programming, How physics dictates robotic design and initial locomotion.</a:t>
          </a:r>
          <a:endParaRPr lang="en-US" sz="1900" kern="1200"/>
        </a:p>
      </dsp:txBody>
      <dsp:txXfrm>
        <a:off x="0" y="655020"/>
        <a:ext cx="11430000" cy="943920"/>
      </dsp:txXfrm>
    </dsp:sp>
    <dsp:sp modelId="{5B189878-536D-D949-A224-4CF716390DCD}">
      <dsp:nvSpPr>
        <dsp:cNvPr id="0" name=""/>
        <dsp:cNvSpPr/>
      </dsp:nvSpPr>
      <dsp:spPr>
        <a:xfrm>
          <a:off x="0" y="1598940"/>
          <a:ext cx="114300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Day 2: Modeling the Motion</a:t>
          </a:r>
          <a:endParaRPr lang="en-US" sz="2400" kern="1200"/>
        </a:p>
      </dsp:txBody>
      <dsp:txXfrm>
        <a:off x="27415" y="1626355"/>
        <a:ext cx="11375170" cy="506769"/>
      </dsp:txXfrm>
    </dsp:sp>
    <dsp:sp modelId="{27668471-AE88-694D-ADB3-A9C3EBDBB5E0}">
      <dsp:nvSpPr>
        <dsp:cNvPr id="0" name=""/>
        <dsp:cNvSpPr/>
      </dsp:nvSpPr>
      <dsp:spPr>
        <a:xfrm>
          <a:off x="0" y="2160540"/>
          <a:ext cx="11430000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90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kern="1200"/>
            <a:t>Learned advanced modeling techniques for multi-link swimmers.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kern="1200"/>
            <a:t>Explored the computational framework for simulating complex robotic movements.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1" kern="1200"/>
            <a:t>Key Takeaway:</a:t>
          </a:r>
          <a:r>
            <a:rPr lang="en-US" sz="1900" b="0" kern="1200"/>
            <a:t> Translating physical systems into robust digital models for analysis and prediction.</a:t>
          </a:r>
          <a:endParaRPr lang="en-US" sz="1900" kern="1200"/>
        </a:p>
      </dsp:txBody>
      <dsp:txXfrm>
        <a:off x="0" y="2160540"/>
        <a:ext cx="11430000" cy="943920"/>
      </dsp:txXfrm>
    </dsp:sp>
    <dsp:sp modelId="{6841C5D0-ADF2-5A47-9AE1-1DC970FFFB8C}">
      <dsp:nvSpPr>
        <dsp:cNvPr id="0" name=""/>
        <dsp:cNvSpPr/>
      </dsp:nvSpPr>
      <dsp:spPr>
        <a:xfrm>
          <a:off x="0" y="3104460"/>
          <a:ext cx="114300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Day 3: Innovate &amp; Implement</a:t>
          </a:r>
          <a:endParaRPr lang="en-US" sz="2400" kern="1200"/>
        </a:p>
      </dsp:txBody>
      <dsp:txXfrm>
        <a:off x="27415" y="3131875"/>
        <a:ext cx="11375170" cy="506769"/>
      </dsp:txXfrm>
    </dsp:sp>
    <dsp:sp modelId="{86FAFAF3-0CC8-A44C-965F-DD25F3680DFD}">
      <dsp:nvSpPr>
        <dsp:cNvPr id="0" name=""/>
        <dsp:cNvSpPr/>
      </dsp:nvSpPr>
      <dsp:spPr>
        <a:xfrm>
          <a:off x="0" y="3666060"/>
          <a:ext cx="11430000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90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kern="1200"/>
            <a:t>Pitched and refined our unique robophysics project ideas.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kern="1200"/>
            <a:t>Began active work on individual and group projects, applying learned principles.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1" kern="1200"/>
            <a:t>Key Takeaway: </a:t>
          </a:r>
          <a:r>
            <a:rPr lang="en-US" sz="1900" b="0" kern="1200"/>
            <a:t>Comprehension of the underlying principles through Hands-on work.</a:t>
          </a:r>
          <a:endParaRPr lang="en-US" sz="1900" kern="1200"/>
        </a:p>
      </dsp:txBody>
      <dsp:txXfrm>
        <a:off x="0" y="3666060"/>
        <a:ext cx="11430000" cy="943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90FB0-7803-314F-9BE0-3772887DCBDE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5D7CC-4584-7D4D-9AC5-26861B0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increase in friction results in smaller amplitude. Another thing is that we couldn’t really take into account the actual frictional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2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19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7/16/25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7/16/25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7/16/25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05746-5DE4-07B1-5611-4EEBAF38DE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3F001E6-D6D1-A396-EE07-779062121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71394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2BD7855-1EA6-1102-5122-4BF617ED2D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14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DB0072-B1E4-2B67-CD64-AFD0CADC50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000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12EFAB6-9D79-46A4-1400-FA689BD183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1394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8E2A34E-676C-226E-E8A6-42635E9CC1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78140" y="3772092"/>
            <a:ext cx="3074469" cy="20818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41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38" y="457201"/>
            <a:ext cx="716866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7/16/25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4203" y="457201"/>
            <a:ext cx="7196798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7/16/25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AD69-3205-BCCD-4E2D-E72B1D3B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0D675-7591-9D83-10A1-2FEED657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pPr/>
              <a:t>7/16/25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7773C-2F41-C6E1-AAB5-9601AB5720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169B0B5-D05E-C4AE-458A-3F4627989B4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81000" y="1435100"/>
            <a:ext cx="7510463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A2623B-F27F-1862-1049-4ADBDCD76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6888" y="1435100"/>
            <a:ext cx="3694112" cy="3417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2337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0">
            <a:extLst>
              <a:ext uri="{FF2B5EF4-FFF2-40B4-BE49-F238E27FC236}">
                <a16:creationId xmlns:a16="http://schemas.microsoft.com/office/drawing/2014/main" id="{F64BEEBC-AE20-0931-2193-11EF8F682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1BFEEB1-1250-CB23-C303-2290A9F73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062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14450-E163-A0FB-AE33-14F2CE668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3770"/>
          <a:stretch/>
        </p:blipFill>
        <p:spPr>
          <a:xfrm>
            <a:off x="1" y="5059179"/>
            <a:ext cx="12191999" cy="17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0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0">
            <a:extLst>
              <a:ext uri="{FF2B5EF4-FFF2-40B4-BE49-F238E27FC236}">
                <a16:creationId xmlns:a16="http://schemas.microsoft.com/office/drawing/2014/main" id="{F64BEEBC-AE20-0931-2193-11EF8F682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1BFEEB1-1250-CB23-C303-2290A9F73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493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Tech Tow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>
            <a:extLst>
              <a:ext uri="{FF2B5EF4-FFF2-40B4-BE49-F238E27FC236}">
                <a16:creationId xmlns:a16="http://schemas.microsoft.com/office/drawing/2014/main" id="{F07C9153-7FEC-638D-4ADD-6BB1DD8D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E485BB9-C655-511D-0A07-5032FD2F8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817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5FCBB805-91EF-D0F1-B5CA-BCA3290E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372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Kende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28D4045A-E327-4892-6A89-6CBE5583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79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Tech Tow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6B75A76D-59A5-A55D-8427-D3105607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162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Wre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E3126A54-2183-1E0F-7A09-1B69C88E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068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7/16/25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hyperlink" Target="https://pixabay.com/tr/robot-y%C4%B1lan-metal-mekanik-esnek-1940362/" TargetMode="Externa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C16630-5558-9114-4463-47E138DB6255}"/>
              </a:ext>
            </a:extLst>
          </p:cNvPr>
          <p:cNvSpPr txBox="1">
            <a:spLocks/>
          </p:cNvSpPr>
          <p:nvPr userDrawn="1"/>
        </p:nvSpPr>
        <p:spPr>
          <a:xfrm>
            <a:off x="2447108" y="1680753"/>
            <a:ext cx="8682445" cy="276061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3552819F-CE1E-70EB-07B5-3B61D257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D913C0-CC86-E0C0-B503-69104064E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612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7" r:id="rId2"/>
    <p:sldLayoutId id="2147483703" r:id="rId3"/>
    <p:sldLayoutId id="2147483704" r:id="rId4"/>
  </p:sldLayoutIdLst>
  <p:txStyles>
    <p:titleStyle>
      <a:lvl1pPr algn="l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B3A369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55A20D-930F-A185-C845-C95F4365004A}"/>
              </a:ext>
            </a:extLst>
          </p:cNvPr>
          <p:cNvSpPr txBox="1">
            <a:spLocks/>
          </p:cNvSpPr>
          <p:nvPr userDrawn="1"/>
        </p:nvSpPr>
        <p:spPr>
          <a:xfrm>
            <a:off x="1746069" y="2137954"/>
            <a:ext cx="8699862" cy="258209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Title Placeholder 10">
            <a:extLst>
              <a:ext uri="{FF2B5EF4-FFF2-40B4-BE49-F238E27FC236}">
                <a16:creationId xmlns:a16="http://schemas.microsoft.com/office/drawing/2014/main" id="{C83A85DD-FCD4-4A59-0F3C-B8F9FA03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83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ctr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29999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08329" y="6182540"/>
            <a:ext cx="1546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016554A5-B4DD-7045-B047-B7DA6D1E70A4}" type="datetimeFigureOut">
              <a:rPr lang="en-US" smtClean="0"/>
              <a:pPr/>
              <a:t>7/16/25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182540"/>
            <a:ext cx="916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AE678206-0642-9F48-9727-6B519CB285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snake with a sword&#10;&#10;AI-generated content may be incorrect.">
            <a:extLst>
              <a:ext uri="{FF2B5EF4-FFF2-40B4-BE49-F238E27FC236}">
                <a16:creationId xmlns:a16="http://schemas.microsoft.com/office/drawing/2014/main" id="{37D91B78-4BF4-617E-5664-E9AD252DED9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569946" y="133692"/>
            <a:ext cx="1241054" cy="108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93" r:id="rId4"/>
    <p:sldLayoutId id="2147483690" r:id="rId5"/>
    <p:sldLayoutId id="2147483691" r:id="rId6"/>
    <p:sldLayoutId id="2147483692" r:id="rId7"/>
    <p:sldLayoutId id="2147483694" r:id="rId8"/>
    <p:sldLayoutId id="214748370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urvetson/32689486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articles/10.3389/fnbot.2020.591128/ful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ACC4-8BA4-D145-6D28-7181D4BBF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Art of Slither</a:t>
            </a:r>
            <a:br>
              <a:rPr lang="en-US"/>
            </a:br>
            <a:r>
              <a:rPr lang="en-US" sz="3200"/>
              <a:t>Robo-Physics Bootcamp 2025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02467-1D6D-30DE-402A-35783DB9D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3891516"/>
            <a:ext cx="8906692" cy="1175784"/>
          </a:xfrm>
        </p:spPr>
        <p:txBody>
          <a:bodyPr>
            <a:normAutofit/>
          </a:bodyPr>
          <a:lstStyle/>
          <a:p>
            <a:pPr algn="ctr"/>
            <a:r>
              <a:rPr lang="en-US"/>
              <a:t>Presenters:</a:t>
            </a:r>
          </a:p>
          <a:p>
            <a:pPr algn="ctr"/>
            <a:r>
              <a:rPr lang="en-US"/>
              <a:t>Malik Nauman Rauf</a:t>
            </a:r>
          </a:p>
          <a:p>
            <a:pPr algn="ctr"/>
            <a:r>
              <a:rPr lang="en-US"/>
              <a:t>Rabin Baral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58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B86D15-F767-04EA-6B75-7E3D3D3BD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>
            <a:normAutofit/>
          </a:bodyPr>
          <a:lstStyle/>
          <a:p>
            <a:r>
              <a:rPr lang="en-US" dirty="0"/>
              <a:t>For demonstration, we chose to experiment with changing robot base;</a:t>
            </a:r>
          </a:p>
          <a:p>
            <a:pPr lvl="1"/>
            <a:r>
              <a:rPr lang="en-US" sz="2400" dirty="0"/>
              <a:t>Big </a:t>
            </a:r>
            <a:r>
              <a:rPr lang="en-US" sz="2400" dirty="0" err="1"/>
              <a:t>Tyres</a:t>
            </a:r>
            <a:endParaRPr lang="en-US" sz="2400" dirty="0"/>
          </a:p>
          <a:p>
            <a:pPr lvl="1"/>
            <a:r>
              <a:rPr lang="en-US" sz="2400" dirty="0"/>
              <a:t>Small Tres</a:t>
            </a:r>
          </a:p>
          <a:p>
            <a:pPr lvl="1"/>
            <a:r>
              <a:rPr lang="en-US" sz="2400" dirty="0"/>
              <a:t>Legs</a:t>
            </a:r>
          </a:p>
          <a:p>
            <a:pPr lvl="1"/>
            <a:r>
              <a:rPr lang="en-US" sz="2400" dirty="0"/>
              <a:t>Bare</a:t>
            </a:r>
          </a:p>
          <a:p>
            <a:r>
              <a:rPr lang="en-US" sz="2800" dirty="0"/>
              <a:t>We track the position of Bruce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440CB7-1E29-9893-FCEB-9947FCBE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</p:spPr>
        <p:txBody>
          <a:bodyPr anchor="ctr">
            <a:normAutofit/>
          </a:bodyPr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820753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445720-C41F-2BC3-3A4C-9183E5EEF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A411812-51FC-9A47-6438-5A484A47BB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Big </a:t>
            </a:r>
            <a:r>
              <a:rPr lang="en-US" dirty="0" err="1"/>
              <a:t>Tyres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3F5606-374D-A8BF-B9EB-CEBDBD0179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Small </a:t>
            </a:r>
            <a:r>
              <a:rPr lang="en-US" dirty="0" err="1"/>
              <a:t>Tyres</a:t>
            </a:r>
            <a:endParaRPr lang="en-US" dirty="0"/>
          </a:p>
        </p:txBody>
      </p:sp>
      <p:pic>
        <p:nvPicPr>
          <p:cNvPr id="13" name="Big_Tires">
            <a:hlinkClick r:id="" action="ppaction://media"/>
            <a:extLst>
              <a:ext uri="{FF2B5EF4-FFF2-40B4-BE49-F238E27FC236}">
                <a16:creationId xmlns:a16="http://schemas.microsoft.com/office/drawing/2014/main" id="{A5339510-9C35-B875-7998-065433CBAA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12.1757"/>
                  <p14:fade in="4369.9672"/>
                </p14:media>
              </p:ext>
            </p:extLst>
          </p:nvPr>
        </p:nvPicPr>
        <p:blipFill>
          <a:blip r:embed="rId6"/>
          <a:srcRect l="14044" t="30257" r="957" b="35631"/>
          <a:stretch>
            <a:fillRect/>
          </a:stretch>
        </p:blipFill>
        <p:spPr>
          <a:xfrm>
            <a:off x="696873" y="2078179"/>
            <a:ext cx="4711547" cy="3362953"/>
          </a:xfrm>
          <a:prstGeom prst="rect">
            <a:avLst/>
          </a:prstGeom>
        </p:spPr>
      </p:pic>
      <p:pic>
        <p:nvPicPr>
          <p:cNvPr id="14" name="Small_Tires">
            <a:hlinkClick r:id="" action="ppaction://media"/>
            <a:extLst>
              <a:ext uri="{FF2B5EF4-FFF2-40B4-BE49-F238E27FC236}">
                <a16:creationId xmlns:a16="http://schemas.microsoft.com/office/drawing/2014/main" id="{754C94A4-776D-0DC3-EB65-5722B0C636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802.3362"/>
                </p14:media>
              </p:ext>
            </p:extLst>
          </p:nvPr>
        </p:nvPicPr>
        <p:blipFill>
          <a:blip r:embed="rId7"/>
          <a:srcRect l="13920" t="30257" r="-2614" b="35977"/>
          <a:stretch>
            <a:fillRect/>
          </a:stretch>
        </p:blipFill>
        <p:spPr>
          <a:xfrm>
            <a:off x="6197600" y="2078179"/>
            <a:ext cx="4966817" cy="33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5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2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4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445720-C41F-2BC3-3A4C-9183E5EEF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A411812-51FC-9A47-6438-5A484A47BB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Legs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3F5606-374D-A8BF-B9EB-CEBDBD0179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Bare</a:t>
            </a:r>
          </a:p>
        </p:txBody>
      </p:sp>
      <p:pic>
        <p:nvPicPr>
          <p:cNvPr id="2" name="Legs">
            <a:hlinkClick r:id="" action="ppaction://media"/>
            <a:extLst>
              <a:ext uri="{FF2B5EF4-FFF2-40B4-BE49-F238E27FC236}">
                <a16:creationId xmlns:a16="http://schemas.microsoft.com/office/drawing/2014/main" id="{12D45746-47A7-0C54-0439-8BECC8756C3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92.8707"/>
                  <p14:fade in="112.9868"/>
                </p14:media>
              </p:ext>
            </p:extLst>
          </p:nvPr>
        </p:nvPicPr>
        <p:blipFill>
          <a:blip r:embed="rId5"/>
          <a:srcRect l="15707" t="30304" r="-3170" b="35757"/>
          <a:stretch>
            <a:fillRect/>
          </a:stretch>
        </p:blipFill>
        <p:spPr>
          <a:xfrm>
            <a:off x="674487" y="1973536"/>
            <a:ext cx="5024474" cy="3467597"/>
          </a:xfrm>
          <a:prstGeom prst="rect">
            <a:avLst/>
          </a:prstGeom>
        </p:spPr>
      </p:pic>
      <p:pic>
        <p:nvPicPr>
          <p:cNvPr id="3" name="Bare">
            <a:hlinkClick r:id="" action="ppaction://media"/>
            <a:extLst>
              <a:ext uri="{FF2B5EF4-FFF2-40B4-BE49-F238E27FC236}">
                <a16:creationId xmlns:a16="http://schemas.microsoft.com/office/drawing/2014/main" id="{24B02A0B-C349-6175-875E-1848949722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721.1384"/>
                </p14:media>
              </p:ext>
            </p:extLst>
          </p:nvPr>
        </p:nvPicPr>
        <p:blipFill>
          <a:blip r:embed="rId6"/>
          <a:srcRect l="17245" t="30430" r="-1690" b="35111"/>
          <a:stretch>
            <a:fillRect/>
          </a:stretch>
        </p:blipFill>
        <p:spPr>
          <a:xfrm>
            <a:off x="6197600" y="1973535"/>
            <a:ext cx="4775200" cy="3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5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3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12DF9-7AB5-BF7F-F02B-FEF4CAA8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Content Placeholder 5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8A261C35-F8D9-D6C7-C66E-D3D18CD261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9413" y="1222574"/>
            <a:ext cx="5614987" cy="4211240"/>
          </a:xfrm>
        </p:spPr>
      </p:pic>
      <p:pic>
        <p:nvPicPr>
          <p:cNvPr id="8" name="Content Placeholder 7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CFB23099-39F8-F31B-7718-55B92796DA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223169"/>
            <a:ext cx="5613400" cy="4210050"/>
          </a:xfrm>
        </p:spPr>
      </p:pic>
    </p:spTree>
    <p:extLst>
      <p:ext uri="{BB962C8B-B14F-4D97-AF65-F5344CB8AC3E}">
        <p14:creationId xmlns:p14="http://schemas.microsoft.com/office/powerpoint/2010/main" val="1854822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BF1E7-C992-B0FF-0B19-35F10DB77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75497-9D43-8022-F923-D4936057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4376"/>
                </a:solidFill>
              </a:rPr>
              <a:t>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440564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0D1A1-918E-BEFB-86B6-0B0176206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4FFDD4-AC58-262A-30F9-D6B79B00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Accomplishments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EC1121-C424-64F3-0DD0-25E23FA83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>
            <a:normAutofit/>
          </a:bodyPr>
          <a:lstStyle/>
          <a:p>
            <a:r>
              <a:rPr lang="en-US" dirty="0"/>
              <a:t>Learned about Development of Physics-Informed Robots.</a:t>
            </a:r>
          </a:p>
          <a:p>
            <a:r>
              <a:rPr lang="en-US" dirty="0"/>
              <a:t>Successful Implementation and execution of Project idea</a:t>
            </a:r>
          </a:p>
          <a:p>
            <a:r>
              <a:rPr lang="en-US" dirty="0"/>
              <a:t>Future:</a:t>
            </a:r>
          </a:p>
          <a:p>
            <a:r>
              <a:rPr lang="en-US" dirty="0"/>
              <a:t>Incorporate more accurate frictional models.</a:t>
            </a:r>
          </a:p>
          <a:p>
            <a:r>
              <a:rPr lang="en-US" dirty="0"/>
              <a:t>Perhaps work on a more purpose oriented ``optimal” (Feedback control) to forgo the model uncertainties.</a:t>
            </a:r>
          </a:p>
        </p:txBody>
      </p:sp>
      <p:pic>
        <p:nvPicPr>
          <p:cNvPr id="5" name="Picture 4" descr="Close-up of star trophies">
            <a:extLst>
              <a:ext uri="{FF2B5EF4-FFF2-40B4-BE49-F238E27FC236}">
                <a16:creationId xmlns:a16="http://schemas.microsoft.com/office/drawing/2014/main" id="{D3DD8809-1E7C-E143-6C89-D789A6506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68" y="989012"/>
            <a:ext cx="7319964" cy="48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80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03ABB-8020-715E-E153-4BA5C2999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6A3F-942B-4FF6-60AA-BD2E1A7BF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4376"/>
                </a:solidFill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365381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7652D-12A2-A4D1-D29B-8642BBA2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</p:spPr>
        <p:txBody>
          <a:bodyPr anchor="ctr">
            <a:normAutofit/>
          </a:bodyPr>
          <a:lstStyle/>
          <a:p>
            <a:r>
              <a:rPr lang="en-US" dirty="0"/>
              <a:t>Contents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B91C3-4499-EF24-2475-ECA3F2825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>
            <a:normAutofit/>
          </a:bodyPr>
          <a:lstStyle/>
          <a:p>
            <a:r>
              <a:rPr lang="en-US" dirty="0"/>
              <a:t>Bootcamp Experience</a:t>
            </a:r>
          </a:p>
          <a:p>
            <a:r>
              <a:rPr lang="en-US" dirty="0"/>
              <a:t>Project Description</a:t>
            </a:r>
          </a:p>
          <a:p>
            <a:r>
              <a:rPr lang="en-US" dirty="0"/>
              <a:t>Accomplishments</a:t>
            </a:r>
          </a:p>
        </p:txBody>
      </p:sp>
      <p:pic>
        <p:nvPicPr>
          <p:cNvPr id="5" name="Picture 4" descr="A snake made of black and white plastic&#10;&#10;AI-generated content may be incorrect.">
            <a:extLst>
              <a:ext uri="{FF2B5EF4-FFF2-40B4-BE49-F238E27FC236}">
                <a16:creationId xmlns:a16="http://schemas.microsoft.com/office/drawing/2014/main" id="{3DEFF024-93A2-6531-C9BE-187B4F11D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4" b="14943"/>
          <a:stretch>
            <a:fillRect/>
          </a:stretch>
        </p:blipFill>
        <p:spPr>
          <a:xfrm>
            <a:off x="5159632" y="1215483"/>
            <a:ext cx="5613400" cy="4225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4870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B1DE-C20B-C2E3-1594-C32747F9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Bootcamp Experience</a:t>
            </a:r>
          </a:p>
        </p:txBody>
      </p:sp>
    </p:spTree>
    <p:extLst>
      <p:ext uri="{BB962C8B-B14F-4D97-AF65-F5344CB8AC3E}">
        <p14:creationId xmlns:p14="http://schemas.microsoft.com/office/powerpoint/2010/main" val="1105583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54996E6-3BCE-A760-83DE-CA8DFD7007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021837"/>
              </p:ext>
            </p:extLst>
          </p:nvPr>
        </p:nvGraphicFramePr>
        <p:xfrm>
          <a:off x="381000" y="1215484"/>
          <a:ext cx="11430000" cy="4703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C2D63A4-558B-29BF-E9D3-2D1B615B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Bootcamp Experience</a:t>
            </a:r>
          </a:p>
        </p:txBody>
      </p:sp>
    </p:spTree>
    <p:extLst>
      <p:ext uri="{BB962C8B-B14F-4D97-AF65-F5344CB8AC3E}">
        <p14:creationId xmlns:p14="http://schemas.microsoft.com/office/powerpoint/2010/main" val="1829767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5E694-C5F0-2D49-A3C3-D3CE1C3E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2692648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B314CB-00EF-D640-4309-44A37A23E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11" name="Content Placeholder 10" descr="A long shot of a toy train&#10;&#10;AI-generated content may be incorrect.">
            <a:extLst>
              <a:ext uri="{FF2B5EF4-FFF2-40B4-BE49-F238E27FC236}">
                <a16:creationId xmlns:a16="http://schemas.microsoft.com/office/drawing/2014/main" id="{C726A511-A3E9-7884-4213-780EB3463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95095" y="2022423"/>
            <a:ext cx="4800510" cy="2813153"/>
          </a:xfrm>
        </p:spPr>
      </p:pic>
      <p:pic>
        <p:nvPicPr>
          <p:cNvPr id="1026" name="Picture 2" descr="Simulation of a serial snake robot |">
            <a:extLst>
              <a:ext uri="{FF2B5EF4-FFF2-40B4-BE49-F238E27FC236}">
                <a16:creationId xmlns:a16="http://schemas.microsoft.com/office/drawing/2014/main" id="{0BA2E631-8090-B358-F8AD-BA8E07BBC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71" y="2022423"/>
            <a:ext cx="5855018" cy="281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89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nake_simulation.mp4">
            <a:hlinkClick r:id="" action="ppaction://media"/>
            <a:extLst>
              <a:ext uri="{FF2B5EF4-FFF2-40B4-BE49-F238E27FC236}">
                <a16:creationId xmlns:a16="http://schemas.microsoft.com/office/drawing/2014/main" id="{6D64EF39-300F-0F4F-10DA-F91F7D7328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1129" y="1093518"/>
            <a:ext cx="8280871" cy="497525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8C71577-327F-72F2-64B8-E2347C19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A7F3AF-F965-5B41-0319-BFAF98573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26" y="1077201"/>
            <a:ext cx="4939805" cy="170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8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E9CD-73D3-5D56-7D04-18E68CD0E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pic>
        <p:nvPicPr>
          <p:cNvPr id="7" name="Content Placeholder 6" descr="A machine on a brown surface&#10;&#10;AI-generated content may be incorrect.">
            <a:extLst>
              <a:ext uri="{FF2B5EF4-FFF2-40B4-BE49-F238E27FC236}">
                <a16:creationId xmlns:a16="http://schemas.microsoft.com/office/drawing/2014/main" id="{6C11419D-895F-1966-CAC0-C8BFFAA555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1545" t="42875" r="10489" b="3250"/>
          <a:stretch>
            <a:fillRect/>
          </a:stretch>
        </p:blipFill>
        <p:spPr>
          <a:xfrm>
            <a:off x="6206260" y="1443349"/>
            <a:ext cx="5735042" cy="399778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3FB7E-F191-091B-A20F-8F79BC1B5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43350"/>
            <a:ext cx="5805247" cy="399778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2D424D-D9F2-B194-A9C7-03FD28B1B6BD}"/>
              </a:ext>
            </a:extLst>
          </p:cNvPr>
          <p:cNvCxnSpPr>
            <a:cxnSpLocks/>
          </p:cNvCxnSpPr>
          <p:nvPr/>
        </p:nvCxnSpPr>
        <p:spPr>
          <a:xfrm flipH="1" flipV="1">
            <a:off x="10212779" y="3918857"/>
            <a:ext cx="130629" cy="16625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EFD293D-4EBB-F822-977F-5D051DA5BFC5}"/>
              </a:ext>
            </a:extLst>
          </p:cNvPr>
          <p:cNvSpPr txBox="1"/>
          <p:nvPr/>
        </p:nvSpPr>
        <p:spPr>
          <a:xfrm>
            <a:off x="9725891" y="56690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Starting Point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7DA86C-33B5-0CF0-AB97-84F9194310E0}"/>
              </a:ext>
            </a:extLst>
          </p:cNvPr>
          <p:cNvSpPr txBox="1"/>
          <p:nvPr/>
        </p:nvSpPr>
        <p:spPr>
          <a:xfrm>
            <a:off x="9121116" y="3405918"/>
            <a:ext cx="7873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4376"/>
                </a:solidFill>
              </a:rPr>
              <a:t>Clark</a:t>
            </a:r>
            <a:endParaRPr lang="en-US" dirty="0">
              <a:solidFill>
                <a:srgbClr val="00437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4CA550-C8DE-23DC-8E1D-AE10F1CE740C}"/>
              </a:ext>
            </a:extLst>
          </p:cNvPr>
          <p:cNvSpPr txBox="1"/>
          <p:nvPr/>
        </p:nvSpPr>
        <p:spPr>
          <a:xfrm>
            <a:off x="8500754" y="2928863"/>
            <a:ext cx="7873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4376"/>
                </a:solidFill>
              </a:rPr>
              <a:t>Diana</a:t>
            </a:r>
            <a:endParaRPr lang="en-US" dirty="0">
              <a:solidFill>
                <a:srgbClr val="00437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2F0EB4-3468-E72D-2B0A-FECE5178ECE1}"/>
              </a:ext>
            </a:extLst>
          </p:cNvPr>
          <p:cNvSpPr txBox="1"/>
          <p:nvPr/>
        </p:nvSpPr>
        <p:spPr>
          <a:xfrm>
            <a:off x="7716983" y="3212068"/>
            <a:ext cx="7873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4376"/>
                </a:solidFill>
              </a:rPr>
              <a:t>Bruce</a:t>
            </a:r>
            <a:endParaRPr lang="en-US" dirty="0">
              <a:solidFill>
                <a:srgbClr val="00437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A35C7A-9C00-159E-751C-FCE9EBF4E500}"/>
              </a:ext>
            </a:extLst>
          </p:cNvPr>
          <p:cNvSpPr txBox="1"/>
          <p:nvPr/>
        </p:nvSpPr>
        <p:spPr>
          <a:xfrm>
            <a:off x="9621403" y="2976123"/>
            <a:ext cx="9951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4376"/>
                </a:solidFill>
              </a:rPr>
              <a:t>Doomsday</a:t>
            </a:r>
            <a:endParaRPr lang="en-US" dirty="0">
              <a:solidFill>
                <a:srgbClr val="0043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84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5B876-C2EB-5C2E-A424-5BD2F630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</p:spPr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3652553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Custom 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64CCC9"/>
      </a:accent2>
      <a:accent3>
        <a:srgbClr val="A3D233"/>
      </a:accent3>
      <a:accent4>
        <a:srgbClr val="EAAA00"/>
      </a:accent4>
      <a:accent5>
        <a:srgbClr val="008C95"/>
      </a:accent5>
      <a:accent6>
        <a:srgbClr val="7800F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2.xml><?xml version="1.0" encoding="utf-8"?>
<a:theme xmlns:a="http://schemas.openxmlformats.org/drawingml/2006/main" name="Dividers">
  <a:themeElements>
    <a:clrScheme name="GA Tech 202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EAAA00"/>
      </a:accent1>
      <a:accent2>
        <a:srgbClr val="64CCC9"/>
      </a:accent2>
      <a:accent3>
        <a:srgbClr val="A3D233"/>
      </a:accent3>
      <a:accent4>
        <a:srgbClr val="7800FF"/>
      </a:accent4>
      <a:accent5>
        <a:srgbClr val="008C95"/>
      </a:accent5>
      <a:accent6>
        <a:srgbClr val="E04F3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3.xml><?xml version="1.0" encoding="utf-8"?>
<a:theme xmlns:a="http://schemas.openxmlformats.org/drawingml/2006/main" name="Content Page">
  <a:themeElements>
    <a:clrScheme name="GT Theme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003057"/>
      </a:accent2>
      <a:accent3>
        <a:srgbClr val="54585A"/>
      </a:accent3>
      <a:accent4>
        <a:srgbClr val="D6DBD4"/>
      </a:accent4>
      <a:accent5>
        <a:srgbClr val="F9F6E5"/>
      </a:accent5>
      <a:accent6>
        <a:srgbClr val="EAAA0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Tech_PPTtemplate_2021_wide" id="{E85096BA-033B-D848-B268-A76C8AE5D2A4}" vid="{C86BDF43-62E5-5C4C-BBB8-C9F5484307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GATech_PPTtemplate_2021_wide</Template>
  <TotalTime>10073</TotalTime>
  <Words>259</Words>
  <Application>Microsoft Macintosh PowerPoint</Application>
  <PresentationFormat>Widescreen</PresentationFormat>
  <Paragraphs>56</Paragraphs>
  <Slides>16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Arial</vt:lpstr>
      <vt:lpstr>Roboto</vt:lpstr>
      <vt:lpstr>Title Page</vt:lpstr>
      <vt:lpstr>Dividers</vt:lpstr>
      <vt:lpstr>Content Page</vt:lpstr>
      <vt:lpstr>Art of Slither Robo-Physics Bootcamp 2025 </vt:lpstr>
      <vt:lpstr>Contents</vt:lpstr>
      <vt:lpstr>Bootcamp Experience</vt:lpstr>
      <vt:lpstr>Bootcamp Experience</vt:lpstr>
      <vt:lpstr>Project</vt:lpstr>
      <vt:lpstr>Motivation</vt:lpstr>
      <vt:lpstr>Simulation</vt:lpstr>
      <vt:lpstr>Implementation</vt:lpstr>
      <vt:lpstr>Results</vt:lpstr>
      <vt:lpstr>Results</vt:lpstr>
      <vt:lpstr>Results </vt:lpstr>
      <vt:lpstr>Results </vt:lpstr>
      <vt:lpstr>Results</vt:lpstr>
      <vt:lpstr>Accomplishments</vt:lpstr>
      <vt:lpstr>Accomplishments</vt:lpstr>
      <vt:lpstr>fin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Shapes and Charts  Style Guide</dc:title>
  <dc:creator>Perez, Raul N</dc:creator>
  <cp:lastModifiedBy>Rauf, Malik Nauman</cp:lastModifiedBy>
  <cp:revision>35</cp:revision>
  <dcterms:created xsi:type="dcterms:W3CDTF">2022-08-24T13:02:54Z</dcterms:created>
  <dcterms:modified xsi:type="dcterms:W3CDTF">2025-07-16T21:33:41Z</dcterms:modified>
</cp:coreProperties>
</file>